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62" r:id="rId3"/>
    <p:sldId id="263" r:id="rId4"/>
    <p:sldId id="264" r:id="rId5"/>
    <p:sldId id="265" r:id="rId6"/>
    <p:sldId id="266" r:id="rId7"/>
    <p:sldId id="267" r:id="rId8"/>
    <p:sldId id="268" r:id="rId9"/>
    <p:sldId id="270" r:id="rId10"/>
    <p:sldId id="271" r:id="rId11"/>
    <p:sldId id="272" r:id="rId12"/>
    <p:sldId id="273" r:id="rId13"/>
    <p:sldId id="274" r:id="rId14"/>
    <p:sldId id="275" r:id="rId15"/>
    <p:sldId id="261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wright" initials="s" lastIdx="3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873" autoAdjust="0"/>
    <p:restoredTop sz="81250" autoAdjust="0"/>
  </p:normalViewPr>
  <p:slideViewPr>
    <p:cSldViewPr snapToGrid="0">
      <p:cViewPr varScale="1">
        <p:scale>
          <a:sx n="79" d="100"/>
          <a:sy n="79" d="100"/>
        </p:scale>
        <p:origin x="-1136" y="-1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printerSettings" Target="printerSettings/printerSettings1.bin"/><Relationship Id="rId1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B9D1D2-ED6A-4F88-8EF9-2BBA456098F4}" type="datetimeFigureOut">
              <a:rPr lang="en-US" smtClean="0"/>
              <a:t>5/26/16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96F46C-FE24-4C58-ADF4-E5DDE3674C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4718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en-US" baseline="0" dirty="0" smtClean="0"/>
              <a:t>Resources at end of slide deck.</a:t>
            </a:r>
          </a:p>
          <a:p>
            <a:pPr marL="0" indent="0">
              <a:buFontTx/>
              <a:buNone/>
            </a:pPr>
            <a:r>
              <a:rPr lang="en-US" baseline="0" dirty="0" smtClean="0"/>
              <a:t>These materials will be made available.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96F46C-FE24-4C58-ADF4-E5DDE3674C9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8560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Focus is on open data, open science, working open</a:t>
            </a:r>
          </a:p>
          <a:p>
            <a:pPr lvl="1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Eat our own fox food: Work in the open on GitHub,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Google Docs, and public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etherpad</a:t>
            </a:r>
            <a:endParaRPr lang="en-US" sz="1200" b="0" i="0" u="none" strike="noStrike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 rtl="0" fontAlgn="base"/>
            <a:r>
              <a:rPr lang="en-US" sz="1200" b="0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So much easier to collaborate when you can see what everyone’s been doing</a:t>
            </a:r>
            <a:endParaRPr lang="en-US" sz="1200" b="0" i="0" u="none" strike="noStrike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Global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organization &amp; d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istributed team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means building &amp; maintaining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rel’ships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virtually &amp; f2f</a:t>
            </a:r>
            <a:endParaRPr lang="en-US" sz="1200" b="0" i="0" u="none" strike="noStrike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Expanded on building community</a:t>
            </a:r>
          </a:p>
          <a:p>
            <a:pPr lvl="2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are an organization with a large network of volunteers, people who believe passionately in what we’re doing</a:t>
            </a:r>
          </a:p>
          <a:p>
            <a:pPr lvl="2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Tweets</a:t>
            </a:r>
          </a:p>
          <a:p>
            <a:pPr lvl="2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Virtual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meetings / teachings</a:t>
            </a:r>
            <a:endParaRPr lang="en-US" sz="1200" b="0" i="0" u="none" strike="noStrike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96F46C-FE24-4C58-ADF4-E5DDE3674C9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1154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Really broadened my view of collaboration</a:t>
            </a:r>
          </a:p>
          <a:p>
            <a:pPr lvl="1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MozFest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kids and developers working on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MineCraft</a:t>
            </a:r>
            <a:endParaRPr lang="en-US" sz="1200" b="0" i="0" u="none" strike="noStrike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1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Broadened outside academia and researchers to include:</a:t>
            </a:r>
          </a:p>
          <a:p>
            <a:pPr lvl="2" rtl="0" fontAlgn="base"/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Gov</a:t>
            </a:r>
            <a:endParaRPr lang="en-US" sz="1200" b="0" i="0" u="none" strike="noStrike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2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NGO</a:t>
            </a:r>
          </a:p>
          <a:p>
            <a:pPr lvl="2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Citizen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sci</a:t>
            </a:r>
            <a:endParaRPr lang="en-US" sz="1200" b="0" i="0" u="none" strike="noStrike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3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Required thinking about language we use; less jargon</a:t>
            </a:r>
          </a:p>
          <a:p>
            <a:pPr lvl="3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More explicitly address WHY this is important</a:t>
            </a:r>
          </a:p>
          <a:p>
            <a:pPr lvl="3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Make it as easy as possible</a:t>
            </a:r>
          </a:p>
          <a:p>
            <a:pPr lvl="3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Make it fun and interesting</a:t>
            </a:r>
          </a:p>
          <a:p>
            <a:pPr lvl="3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Bring in lots of real life examples: Primer 1 </a:t>
            </a:r>
          </a:p>
          <a:p>
            <a:pPr lvl="2" rtl="0" fontAlgn="base"/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96F46C-FE24-4C58-ADF4-E5DDE3674C9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6984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Coffee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like Mozilla</a:t>
            </a:r>
            <a:endParaRPr lang="en-US" dirty="0" smtClean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96F46C-FE24-4C58-ADF4-E5DDE3674C9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6189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96F46C-FE24-4C58-ADF4-E5DDE3674C9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5520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Mozilla?</a:t>
            </a:r>
          </a:p>
          <a:p>
            <a:pPr lvl="2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Corporation side - Firefox; </a:t>
            </a:r>
          </a:p>
          <a:p>
            <a:pPr lvl="2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Foundation side - owns the corporation and is comprised of paid employees and volunteers pursuing a mission to ensure the Internet is a global public resource, open and accessible to all.</a:t>
            </a:r>
          </a:p>
          <a:p>
            <a:pPr lvl="1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do I do for them?</a:t>
            </a:r>
          </a:p>
          <a:p>
            <a:pPr lvl="2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 work on the Mozilla Science Lab Team as Open Data Training Lead - leading development of curriculum around open data; training for practitioners as well as developing training for trainers in this area.</a:t>
            </a:r>
          </a:p>
          <a:p>
            <a:pPr lvl="1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I got here</a:t>
            </a:r>
          </a:p>
          <a:p>
            <a:pPr lvl="2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Former Atmospheric Science Librarian, Assessment Librarian, and Data Services Coordinator at UW.  All of those have contributed to where I am right now.</a:t>
            </a:r>
          </a:p>
          <a:p>
            <a:pPr lvl="2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Five years ago I was in the first cohort of the ARL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eScience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Institute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w/ two of my associate deans</a:t>
            </a:r>
            <a:endParaRPr lang="en-US" sz="1200" b="0" i="0" u="none" strike="noStrike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2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Our success at UW and at Mozilla is built on community building</a:t>
            </a:r>
          </a:p>
          <a:p>
            <a:pPr lvl="3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Research Data Services is not a one-person show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96F46C-FE24-4C58-ADF4-E5DDE3674C9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1233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 was the first.  </a:t>
            </a:r>
          </a:p>
          <a:p>
            <a:pPr lvl="2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Library committee to determine need for research data services support</a:t>
            </a:r>
          </a:p>
          <a:p>
            <a:pPr lvl="2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Environmental scan</a:t>
            </a:r>
          </a:p>
          <a:p>
            <a:pPr lvl="3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Who’s doing stuff already?</a:t>
            </a:r>
            <a:endParaRPr lang="en-US" dirty="0" smtClean="0">
              <a:effectLst/>
            </a:endParaRPr>
          </a:p>
          <a:p>
            <a:pPr lvl="1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Wasn’t sure EXACTLY what our constituents wanted / needed</a:t>
            </a:r>
          </a:p>
          <a:p>
            <a:pPr lvl="2" rtl="0" fontAlgn="base"/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Jessamyn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West quote</a:t>
            </a:r>
          </a:p>
          <a:p>
            <a:pPr lvl="3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“…when people have an information need, they’ll always ask people they know before they ask a librarian. The trick is making sure that librarians are some of the people they know.”</a:t>
            </a:r>
          </a:p>
          <a:p>
            <a:pPr lvl="2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They weren’t going to come to me, so I had to go to them</a:t>
            </a:r>
          </a:p>
          <a:p>
            <a:pPr lvl="3" rtl="0" fontAlgn="base"/>
            <a:endParaRPr lang="en-US" sz="1200" b="0" i="0" u="none" strike="noStrike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96F46C-FE24-4C58-ADF4-E5DDE3674C9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3902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2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Started out w/ a lot of coffee conversations</a:t>
            </a:r>
          </a:p>
          <a:p>
            <a:pPr lvl="3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Meetings vs coffee – too busy for a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mtg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but will spend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hour over coffee</a:t>
            </a:r>
          </a:p>
          <a:p>
            <a:pPr lvl="4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Casual, non-threatening</a:t>
            </a:r>
          </a:p>
          <a:p>
            <a:pPr lvl="4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Identify gaps, not take over what they were doing</a:t>
            </a:r>
          </a:p>
          <a:p>
            <a:pPr lvl="3" rtl="0" fontAlgn="base"/>
            <a:endParaRPr lang="en-US" sz="1200" b="0" i="0" u="none" strike="noStrike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Each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mtg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ask “who else should I be talking to?”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96F46C-FE24-4C58-ADF4-E5DDE3674C9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6586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3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Initially folks / groups identified in environmental scan: think broadly</a:t>
            </a:r>
          </a:p>
          <a:p>
            <a:pPr lvl="3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These are the names for our research groups &amp; offices, yours may be similar… or very different</a:t>
            </a:r>
          </a:p>
          <a:p>
            <a:pPr lvl="4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IHME</a:t>
            </a:r>
          </a:p>
          <a:p>
            <a:pPr lvl="4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CARTAH</a:t>
            </a:r>
          </a:p>
          <a:p>
            <a:pPr lvl="4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CSDE</a:t>
            </a:r>
          </a:p>
          <a:p>
            <a:pPr lvl="4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CSSCR</a:t>
            </a:r>
          </a:p>
          <a:p>
            <a:pPr lvl="4" rtl="0" fontAlgn="base"/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Ofc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Research</a:t>
            </a:r>
          </a:p>
          <a:p>
            <a:pPr lvl="4" rtl="0" fontAlgn="base"/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eSci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Institute * </a:t>
            </a:r>
          </a:p>
          <a:p>
            <a:pPr lvl="3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Background of assessment so started with a survey &amp; interviews</a:t>
            </a:r>
          </a:p>
          <a:p>
            <a:pPr lvl="3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These conversations helped frame survey questions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96F46C-FE24-4C58-ADF4-E5DDE3674C9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7650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2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Contacted Office of Sponsored Programs and asked for list of PIs &amp; co-PIs across all three campuses for grant proposals granted between 2010 and 2012</a:t>
            </a:r>
          </a:p>
          <a:p>
            <a:pPr lvl="3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Kept it short, only 14 questions</a:t>
            </a:r>
          </a:p>
          <a:p>
            <a:pPr lvl="3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Last question: Are you willing to participate in an interview</a:t>
            </a:r>
          </a:p>
          <a:p>
            <a:pPr lvl="4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323 responses to survey, of those over 100 agreed to be interviewed</a:t>
            </a:r>
          </a:p>
          <a:p>
            <a:pPr lvl="4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These became our targets / our champions</a:t>
            </a:r>
          </a:p>
          <a:p>
            <a:pPr lvl="3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only interviewed 16 from the different broad disciplinary categories</a:t>
            </a:r>
          </a:p>
          <a:p>
            <a:endParaRPr lang="en-US" dirty="0" smtClean="0">
              <a:effectLst/>
            </a:endParaRPr>
          </a:p>
          <a:p>
            <a:pPr lvl="3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 there, used full list of over 100 willing interviewees as list of champions</a:t>
            </a:r>
          </a:p>
          <a:p>
            <a:pPr lvl="4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More coffee</a:t>
            </a:r>
          </a:p>
          <a:p>
            <a:pPr lvl="4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Got invited to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dept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mtgs</a:t>
            </a:r>
            <a:endParaRPr lang="en-US" sz="1200" b="0" i="0" u="none" strike="noStrike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4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New working groups &amp; grant projects with a focus on data</a:t>
            </a:r>
          </a:p>
          <a:p>
            <a:pPr lvl="4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Asked to participate in events</a:t>
            </a:r>
          </a:p>
          <a:p>
            <a:pPr lvl="4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Those relationships exist today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96F46C-FE24-4C58-ADF4-E5DDE3674C9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7439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2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few tips:</a:t>
            </a:r>
          </a:p>
          <a:p>
            <a:pPr lvl="3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Before you go out and do your own, I recommend looking at what’s already out there. Survey fatigue</a:t>
            </a:r>
          </a:p>
          <a:p>
            <a:pPr lvl="3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Surveys are a lot of work, especially to be done correctly</a:t>
            </a:r>
          </a:p>
          <a:p>
            <a:pPr lvl="4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Plan for how much time it will take to actually write up results</a:t>
            </a:r>
          </a:p>
          <a:p>
            <a:pPr lvl="5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Put it in your calendar!  Give yourself a due date and tell someone to whom you are accountable what that date will be.</a:t>
            </a:r>
          </a:p>
          <a:p>
            <a:pPr lvl="3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Don’t waste your participants time</a:t>
            </a:r>
          </a:p>
          <a:p>
            <a:pPr lvl="4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Keep it short</a:t>
            </a:r>
          </a:p>
          <a:p>
            <a:pPr lvl="4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Don’t ask questions for something where you can get the answers another way</a:t>
            </a:r>
          </a:p>
          <a:p>
            <a:pPr lvl="3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Only ask questions that give you actionable intel</a:t>
            </a:r>
          </a:p>
          <a:p>
            <a:pPr lvl="4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Keep in mind the purpose of your survey and how each question addresses that goal</a:t>
            </a:r>
          </a:p>
          <a:p>
            <a:pPr lvl="3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SHARE what you learned and how you acted on the feedback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96F46C-FE24-4C58-ADF4-E5DDE3674C9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8858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External to my institution was easier:</a:t>
            </a:r>
          </a:p>
          <a:p>
            <a:pPr lvl="2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Conference presentations</a:t>
            </a:r>
          </a:p>
          <a:p>
            <a:pPr lvl="2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Working groups</a:t>
            </a:r>
          </a:p>
          <a:p>
            <a:pPr lvl="2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Workshops</a:t>
            </a:r>
          </a:p>
          <a:p>
            <a:pPr lvl="2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publications    </a:t>
            </a:r>
          </a:p>
          <a:p>
            <a:pPr lvl="2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Even created our own regional group of data librarians, meet annually to share</a:t>
            </a:r>
          </a:p>
          <a:p>
            <a:pPr lvl="2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Great uptake/attendance/interest</a:t>
            </a:r>
            <a:endParaRPr lang="en-US" dirty="0" smtClean="0">
              <a:effectLst/>
            </a:endParaRPr>
          </a:p>
          <a:p>
            <a:pPr lvl="2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Throw your imposter syndrome out the window</a:t>
            </a:r>
          </a:p>
          <a:p>
            <a:pPr lvl="3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People want to know about your experiences</a:t>
            </a:r>
          </a:p>
          <a:p>
            <a:pPr lvl="2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Join orgs / lists</a:t>
            </a:r>
          </a:p>
          <a:p>
            <a:pPr lvl="3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See Webliography (resource 3) on Resources slide, particularly Data Orgs</a:t>
            </a:r>
            <a:endParaRPr lang="en-US" sz="12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96F46C-FE24-4C58-ADF4-E5DDE3674C9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4213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2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Informal</a:t>
            </a:r>
          </a:p>
          <a:p>
            <a:pPr lvl="3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Brown bags</a:t>
            </a:r>
          </a:p>
          <a:p>
            <a:pPr lvl="3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Data Cafes</a:t>
            </a:r>
          </a:p>
          <a:p>
            <a:pPr lvl="2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Formal</a:t>
            </a:r>
          </a:p>
          <a:p>
            <a:pPr lvl="3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Data Services forums</a:t>
            </a:r>
          </a:p>
          <a:p>
            <a:pPr lvl="3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Workshops</a:t>
            </a:r>
          </a:p>
          <a:p>
            <a:pPr lvl="3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Invited speakers</a:t>
            </a:r>
          </a:p>
          <a:p>
            <a:pPr lvl="2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Best attendance happened when our associate dean sent out a message encouraging attendance</a:t>
            </a:r>
          </a:p>
          <a:p>
            <a:pPr lvl="3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Support from administration is crucial</a:t>
            </a:r>
          </a:p>
          <a:p>
            <a:pPr lvl="3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Lends authority to the “this is important” part of your message</a:t>
            </a:r>
          </a:p>
          <a:p>
            <a:endParaRPr lang="en-US" dirty="0" smtClean="0">
              <a:effectLst/>
            </a:endParaRPr>
          </a:p>
          <a:p>
            <a:pPr lvl="1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tried different messages about data management:</a:t>
            </a:r>
          </a:p>
          <a:p>
            <a:pPr lvl="2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Don’t worry… ask us!</a:t>
            </a:r>
          </a:p>
          <a:p>
            <a:pPr lvl="2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It’s just like other forms of information with which you’re familiar</a:t>
            </a:r>
          </a:p>
          <a:p>
            <a:pPr lvl="1" rtl="0" fontAlgn="base"/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I had it to do over: build the relationships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first, just like w/ researchers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96F46C-FE24-4C58-ADF4-E5DDE3674C9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1358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59" y="2166364"/>
            <a:ext cx="11471565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96250"/>
            <a:ext cx="9144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A99BD-6700-47C7-9B65-82A3AC9598F9}" type="datetimeFigureOut">
              <a:rPr lang="en-US" smtClean="0"/>
              <a:t>5/26/16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4011" y="6219077"/>
            <a:ext cx="2085975" cy="568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016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A99BD-6700-47C7-9B65-82A3AC9598F9}" type="datetimeFigureOut">
              <a:rPr lang="en-US" smtClean="0"/>
              <a:t>5/26/16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/>
          <a:lstStyle/>
          <a:p>
            <a:fld id="{EB7FD841-F9B8-4044-84B4-99A34E83E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8867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9312" y="0"/>
            <a:ext cx="2743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0624" y="274638"/>
            <a:ext cx="2402380" cy="58975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274638"/>
            <a:ext cx="7973291" cy="58975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22854"/>
            <a:ext cx="2743196" cy="365125"/>
          </a:xfrm>
        </p:spPr>
        <p:txBody>
          <a:bodyPr/>
          <a:lstStyle/>
          <a:p>
            <a:fld id="{F3DA99BD-6700-47C7-9B65-82A3AC9598F9}" type="datetimeFigureOut">
              <a:rPr lang="en-US" smtClean="0"/>
              <a:t>5/26/16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76135" y="6422854"/>
            <a:ext cx="4279669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3048" y="6422854"/>
            <a:ext cx="879759" cy="365125"/>
          </a:xfrm>
          <a:prstGeom prst="rect">
            <a:avLst/>
          </a:prstGeom>
        </p:spPr>
        <p:txBody>
          <a:bodyPr/>
          <a:lstStyle/>
          <a:p>
            <a:fld id="{EB7FD841-F9B8-4044-84B4-99A34E83E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789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A99BD-6700-47C7-9B65-82A3AC9598F9}" type="datetimeFigureOut">
              <a:rPr lang="en-US" smtClean="0"/>
              <a:t>5/26/16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/>
          <a:lstStyle/>
          <a:p>
            <a:fld id="{EB7FD841-F9B8-4044-84B4-99A34E83E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809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191" y="2208879"/>
            <a:ext cx="105156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15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91" y="4010334"/>
            <a:ext cx="105156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3DA99BD-6700-47C7-9B65-82A3AC9598F9}" type="datetimeFigureOut">
              <a:rPr lang="en-US" smtClean="0"/>
              <a:t>5/26/16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B7FD841-F9B8-4044-84B4-99A34E83E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8229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0391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A99BD-6700-47C7-9B65-82A3AC9598F9}" type="datetimeFigureOut">
              <a:rPr lang="en-US" smtClean="0"/>
              <a:t>5/26/16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/>
          <a:lstStyle/>
          <a:p>
            <a:fld id="{EB7FD841-F9B8-4044-84B4-99A34E83E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218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7008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7008" y="2656566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31230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31230" y="2656564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A99BD-6700-47C7-9B65-82A3AC9598F9}" type="datetimeFigureOut">
              <a:rPr lang="en-US" smtClean="0"/>
              <a:t>5/26/16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/>
          <a:lstStyle/>
          <a:p>
            <a:fld id="{EB7FD841-F9B8-4044-84B4-99A34E83E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369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0" y="6422854"/>
            <a:ext cx="3000894" cy="365125"/>
          </a:xfrm>
        </p:spPr>
        <p:txBody>
          <a:bodyPr/>
          <a:lstStyle/>
          <a:p>
            <a:fld id="{F3DA99BD-6700-47C7-9B65-82A3AC9598F9}" type="datetimeFigureOut">
              <a:rPr lang="en-US" smtClean="0"/>
              <a:t>5/26/16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650207" y="6422854"/>
            <a:ext cx="946264" cy="365125"/>
          </a:xfrm>
          <a:prstGeom prst="rect">
            <a:avLst/>
          </a:prstGeom>
        </p:spPr>
        <p:txBody>
          <a:bodyPr/>
          <a:lstStyle/>
          <a:p>
            <a:fld id="{EB7FD841-F9B8-4044-84B4-99A34E83E6F0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4011" y="6219077"/>
            <a:ext cx="2085975" cy="568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713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A99BD-6700-47C7-9B65-82A3AC9598F9}" type="datetimeFigureOut">
              <a:rPr lang="en-US" smtClean="0"/>
              <a:t>5/26/16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4011" y="6219077"/>
            <a:ext cx="2085975" cy="568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834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008" y="2120054"/>
            <a:ext cx="6126480" cy="4114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023" y="2147486"/>
            <a:ext cx="320040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A99BD-6700-47C7-9B65-82A3AC9598F9}" type="datetimeFigureOut">
              <a:rPr lang="en-US" smtClean="0"/>
              <a:t>5/26/16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/>
          <a:lstStyle/>
          <a:p>
            <a:fld id="{EB7FD841-F9B8-4044-84B4-99A34E83E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109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0160" y="2211494"/>
            <a:ext cx="6126480" cy="393192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2150621"/>
            <a:ext cx="320040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A99BD-6700-47C7-9B65-82A3AC9598F9}" type="datetimeFigureOut">
              <a:rPr lang="en-US" smtClean="0"/>
              <a:t>5/26/16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/>
          <a:lstStyle/>
          <a:p>
            <a:fld id="{EB7FD841-F9B8-4044-84B4-99A34E83E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425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3" y="176109"/>
            <a:ext cx="12188952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2919" y="2011680"/>
            <a:ext cx="978408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2266" y="6422854"/>
            <a:ext cx="3000894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F3DA99BD-6700-47C7-9B65-82A3AC9598F9}" type="datetimeFigureOut">
              <a:rPr lang="en-US" smtClean="0"/>
              <a:t>5/26/16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4011" y="6219077"/>
            <a:ext cx="2085975" cy="568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27433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6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4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4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hyperlink" Target="mailto:stephanie@mozillafoundation.org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hyperlink" Target="http://www.citeulike.org/group/18394" TargetMode="External"/></Relationships>
</file>

<file path=ppt/slides/_rels/slide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5.jpg"/><Relationship Id="rId12" Type="http://schemas.openxmlformats.org/officeDocument/2006/relationships/image" Target="../media/image16.jpg"/><Relationship Id="rId13" Type="http://schemas.openxmlformats.org/officeDocument/2006/relationships/image" Target="../media/image17.jpg"/><Relationship Id="rId14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png"/><Relationship Id="rId4" Type="http://schemas.openxmlformats.org/officeDocument/2006/relationships/image" Target="../media/image8.jpg"/><Relationship Id="rId5" Type="http://schemas.openxmlformats.org/officeDocument/2006/relationships/image" Target="../media/image9.jpg"/><Relationship Id="rId6" Type="http://schemas.openxmlformats.org/officeDocument/2006/relationships/image" Target="../media/image10.jpg"/><Relationship Id="rId7" Type="http://schemas.openxmlformats.org/officeDocument/2006/relationships/image" Target="../media/image11.jpeg"/><Relationship Id="rId8" Type="http://schemas.openxmlformats.org/officeDocument/2006/relationships/image" Target="../media/image12.jpeg"/><Relationship Id="rId9" Type="http://schemas.openxmlformats.org/officeDocument/2006/relationships/image" Target="../media/image13.jpeg"/><Relationship Id="rId10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Candara" panose="020E0502030303020204" pitchFamily="34" charset="0"/>
              </a:rPr>
              <a:t>Data Advocacy</a:t>
            </a:r>
            <a:endParaRPr lang="en-US" dirty="0">
              <a:latin typeface="Candara" panose="020E0502030303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Creating a Community of Champions</a:t>
            </a:r>
            <a:endParaRPr lang="en-US" sz="4400" dirty="0"/>
          </a:p>
        </p:txBody>
      </p:sp>
      <p:sp>
        <p:nvSpPr>
          <p:cNvPr id="4" name="TextBox 3"/>
          <p:cNvSpPr txBox="1"/>
          <p:nvPr/>
        </p:nvSpPr>
        <p:spPr>
          <a:xfrm>
            <a:off x="7231412" y="6161759"/>
            <a:ext cx="27577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Stephanie Wright</a:t>
            </a:r>
          </a:p>
          <a:p>
            <a:pPr algn="r"/>
            <a:r>
              <a:rPr lang="en-US" dirty="0" smtClean="0"/>
              <a:t>Open Data Training Lead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38806" y="6161760"/>
            <a:ext cx="27577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DLF </a:t>
            </a:r>
            <a:r>
              <a:rPr lang="en-US" dirty="0" err="1" smtClean="0"/>
              <a:t>eResearch</a:t>
            </a:r>
            <a:r>
              <a:rPr lang="en-US" dirty="0" smtClean="0"/>
              <a:t> Network</a:t>
            </a:r>
          </a:p>
          <a:p>
            <a:r>
              <a:rPr lang="en-US" dirty="0" smtClean="0"/>
              <a:t>18 May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08014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LIKE MOZILLA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l="28903" t="15731" r="56360" b="55349"/>
          <a:stretch/>
        </p:blipFill>
        <p:spPr>
          <a:xfrm>
            <a:off x="8557506" y="2114622"/>
            <a:ext cx="3589920" cy="396283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3129" y="4548300"/>
            <a:ext cx="4327494" cy="223751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/>
          <a:srcRect l="6798" t="20175" r="41623" b="29532"/>
          <a:stretch/>
        </p:blipFill>
        <p:spPr>
          <a:xfrm>
            <a:off x="2907527" y="1423195"/>
            <a:ext cx="5697866" cy="3125105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69405"/>
            <a:ext cx="3623091" cy="2997650"/>
          </a:xfrm>
        </p:spPr>
      </p:pic>
    </p:spTree>
    <p:extLst>
      <p:ext uri="{BB962C8B-B14F-4D97-AF65-F5344CB8AC3E}">
        <p14:creationId xmlns:p14="http://schemas.microsoft.com/office/powerpoint/2010/main" val="24277651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LIKE MOZILLA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562" y="1987299"/>
            <a:ext cx="2366367" cy="4206875"/>
          </a:xfr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69831" y="1038556"/>
            <a:ext cx="6304548" cy="4644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0827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LIKE MOZILLA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268" y="2035426"/>
            <a:ext cx="7478888" cy="4206875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72106" y="2191836"/>
            <a:ext cx="3857625" cy="3874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2840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points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2919" y="1915428"/>
            <a:ext cx="9784080" cy="4206240"/>
          </a:xfrm>
        </p:spPr>
        <p:txBody>
          <a:bodyPr>
            <a:noAutofit/>
          </a:bodyPr>
          <a:lstStyle/>
          <a:p>
            <a:r>
              <a:rPr lang="en-US" sz="4000" dirty="0" smtClean="0"/>
              <a:t>Identify needs</a:t>
            </a:r>
          </a:p>
          <a:p>
            <a:r>
              <a:rPr lang="en-US" sz="4000" dirty="0" smtClean="0"/>
              <a:t>Build relationships with a personal touch</a:t>
            </a:r>
          </a:p>
          <a:p>
            <a:r>
              <a:rPr lang="en-US" sz="4000" dirty="0" smtClean="0"/>
              <a:t>Look for every opportunity to expand your network</a:t>
            </a:r>
          </a:p>
          <a:p>
            <a:pPr lvl="2"/>
            <a:r>
              <a:rPr lang="en-US" sz="4000" dirty="0" smtClean="0"/>
              <a:t>Be prepared with “an ask”</a:t>
            </a:r>
          </a:p>
          <a:p>
            <a:r>
              <a:rPr lang="en-US" sz="4000" dirty="0" smtClean="0"/>
              <a:t>Connect your champions with each other</a:t>
            </a:r>
          </a:p>
          <a:p>
            <a:r>
              <a:rPr lang="en-US" sz="4000" dirty="0" smtClean="0"/>
              <a:t>Don’t try to do it all at once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1306615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Collaborate with US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833191" y="3914082"/>
            <a:ext cx="10515600" cy="2847666"/>
          </a:xfrm>
        </p:spPr>
        <p:txBody>
          <a:bodyPr>
            <a:normAutofit fontScale="92500" lnSpcReduction="10000"/>
          </a:bodyPr>
          <a:lstStyle/>
          <a:p>
            <a:r>
              <a:rPr lang="en-US" sz="3600" dirty="0" smtClean="0"/>
              <a:t>Stephanie Wright</a:t>
            </a:r>
          </a:p>
          <a:p>
            <a:r>
              <a:rPr lang="en-US" sz="3600" dirty="0" smtClean="0">
                <a:hlinkClick r:id="rId2"/>
              </a:rPr>
              <a:t>stephanie@mozillafoundation.org</a:t>
            </a:r>
            <a:endParaRPr lang="en-US" sz="3600" dirty="0" smtClean="0"/>
          </a:p>
          <a:p>
            <a:r>
              <a:rPr lang="en-US" sz="3600" dirty="0" smtClean="0"/>
              <a:t>Twitter: @</a:t>
            </a:r>
            <a:r>
              <a:rPr lang="en-US" sz="3600" dirty="0" err="1" smtClean="0"/>
              <a:t>shefw</a:t>
            </a:r>
            <a:endParaRPr lang="en-US" sz="3600" dirty="0" smtClean="0"/>
          </a:p>
          <a:p>
            <a:r>
              <a:rPr lang="en-US" sz="3600" dirty="0" smtClean="0"/>
              <a:t>GitHub: @</a:t>
            </a:r>
            <a:r>
              <a:rPr lang="en-US" sz="3600" dirty="0" err="1" smtClean="0"/>
              <a:t>stephwright</a:t>
            </a:r>
            <a:endParaRPr lang="en-US" sz="3600" dirty="0" smtClean="0"/>
          </a:p>
          <a:p>
            <a:r>
              <a:rPr lang="en-US" sz="3600" dirty="0"/>
              <a:t>Mozilla Science Lab</a:t>
            </a:r>
            <a:r>
              <a:rPr lang="en-US" sz="3600" dirty="0" smtClean="0"/>
              <a:t>: mozillascience.org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2322909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98119" y="1901372"/>
            <a:ext cx="9973081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b="1" dirty="0" smtClean="0"/>
              <a:t>Embracing library-supported research data management services</a:t>
            </a:r>
            <a:r>
              <a:rPr lang="en-US" sz="2400" dirty="0"/>
              <a:t> </a:t>
            </a:r>
            <a:r>
              <a:rPr lang="en-US" sz="2400" dirty="0" smtClean="0"/>
              <a:t>http</a:t>
            </a:r>
            <a:r>
              <a:rPr lang="en-US" sz="2400" dirty="0"/>
              <a:t>://www.briannamarshall.com/2016/05/02/library-rdm</a:t>
            </a:r>
            <a:r>
              <a:rPr lang="en-US" sz="2400" dirty="0" smtClean="0"/>
              <a:t>/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/>
              <a:t>Bibliography of  RDM needs assessments</a:t>
            </a:r>
            <a:r>
              <a:rPr lang="en-US" sz="2400" b="1" dirty="0"/>
              <a:t> </a:t>
            </a:r>
            <a:r>
              <a:rPr lang="en-US" sz="2400" dirty="0" smtClean="0"/>
              <a:t>http</a:t>
            </a:r>
            <a:r>
              <a:rPr lang="en-US" sz="2400" dirty="0"/>
              <a:t>://</a:t>
            </a:r>
            <a:r>
              <a:rPr lang="en-US" sz="2400" dirty="0" smtClean="0"/>
              <a:t>www.citeulike.org/group/18394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/>
              <a:t>Research Data Management Self-Education for Librarians: A Webliography 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400" dirty="0" smtClean="0"/>
              <a:t>http</a:t>
            </a:r>
            <a:r>
              <a:rPr lang="en-US" sz="2400" dirty="0"/>
              <a:t>://</a:t>
            </a:r>
            <a:r>
              <a:rPr lang="en-US" sz="2400" dirty="0" smtClean="0"/>
              <a:t>istl.org/15-fall/internet2.html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/>
              <a:t>Jargon Busting Exercise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http://</a:t>
            </a:r>
            <a:r>
              <a:rPr lang="en-US" sz="2400" dirty="0" smtClean="0"/>
              <a:t>bit.ly/dejargon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/>
              <a:t>Challenges to Open Data &amp; How </a:t>
            </a:r>
            <a:r>
              <a:rPr lang="en-US" sz="2400" b="1" dirty="0"/>
              <a:t>to Respond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http://</a:t>
            </a:r>
            <a:r>
              <a:rPr lang="en-US" sz="2400" dirty="0" smtClean="0"/>
              <a:t>bit.ly/ODChallenges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b="1" dirty="0" smtClean="0"/>
              <a:t>Friendly Introduction </a:t>
            </a:r>
            <a:r>
              <a:rPr lang="en-US" sz="2400" b="1" dirty="0"/>
              <a:t>to GitHub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http://joeyklee.github.io/friendly-github-intro/</a:t>
            </a:r>
          </a:p>
          <a:p>
            <a:pPr marL="457200" indent="-457200">
              <a:buFont typeface="+mj-lt"/>
              <a:buAutoNum type="arabicPeriod"/>
            </a:pPr>
            <a:endParaRPr lang="en-US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17874640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956" y="284176"/>
            <a:ext cx="9784080" cy="1508760"/>
          </a:xfrm>
        </p:spPr>
        <p:txBody>
          <a:bodyPr/>
          <a:lstStyle/>
          <a:p>
            <a:r>
              <a:rPr lang="en-US" dirty="0" smtClean="0"/>
              <a:t>What is…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5984" r="25153" b="22629"/>
          <a:stretch/>
        </p:blipFill>
        <p:spPr>
          <a:xfrm>
            <a:off x="2844624" y="160860"/>
            <a:ext cx="9347376" cy="5907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0511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It’s All about who you know</a:t>
            </a:r>
            <a:endParaRPr lang="en-US" dirty="0"/>
          </a:p>
        </p:txBody>
      </p:sp>
      <p:sp>
        <p:nvSpPr>
          <p:cNvPr id="6" name="Text Placeholder 2"/>
          <p:cNvSpPr txBox="1">
            <a:spLocks/>
          </p:cNvSpPr>
          <p:nvPr/>
        </p:nvSpPr>
        <p:spPr>
          <a:xfrm>
            <a:off x="2327563" y="2057400"/>
            <a:ext cx="82296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342900" marR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3000" b="0" i="0" u="none" strike="noStrike" cap="none" baseline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  <a:rtl val="0"/>
              </a:defRPr>
            </a:lvl1pPr>
            <a:lvl2pPr marL="742950" marR="0" indent="-285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2400" b="0" i="0" u="none" strike="noStrike" cap="none" baseline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  <a:rtl val="0"/>
              </a:defRPr>
            </a:lvl2pPr>
            <a:lvl3pPr marL="1143000" marR="0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  <a:rtl val="0"/>
              </a:defRPr>
            </a:lvl3pPr>
            <a:lvl4pPr marL="1600200" marR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  <a:rtl val="0"/>
              </a:defRPr>
            </a:lvl4pPr>
            <a:lvl5pPr marL="2057400" marR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  <a:rtl val="0"/>
              </a:defRPr>
            </a:lvl5pPr>
            <a:lvl6pPr marL="2514600" marR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  <a:rtl val="0"/>
              </a:defRPr>
            </a:lvl6pPr>
            <a:lvl7pPr marL="2971800" marR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  <a:rtl val="0"/>
              </a:defRPr>
            </a:lvl7pPr>
            <a:lvl8pPr marL="3429000" marR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  <a:rtl val="0"/>
              </a:defRPr>
            </a:lvl8pPr>
            <a:lvl9pPr marL="3886200" marR="0" indent="-2286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  <a:rtl val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ct val="166666"/>
              <a:buFont typeface="Arial"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sym typeface="Georgia"/>
                <a:rtl val="0"/>
              </a:rPr>
              <a:t>“…when people have an information need, they’ll always ask people they know before they ask a librarian.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ct val="166666"/>
              <a:buFont typeface="Arial"/>
              <a:buNone/>
              <a:tabLst/>
              <a:defRPr/>
            </a:pPr>
            <a:endParaRPr kumimoji="0" lang="en-US" sz="11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sym typeface="Georgia"/>
              <a:rtl val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ct val="166666"/>
              <a:buFont typeface="Arial"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sym typeface="Georgia"/>
                <a:rtl val="0"/>
              </a:rPr>
              <a:t>The trick is making sure that librarians are some of the people they know.”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/>
                <a:sym typeface="Georgia"/>
                <a:rtl val="0"/>
              </a:rPr>
              <a:t/>
            </a:r>
            <a:b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/>
                <a:sym typeface="Georgia"/>
                <a:rtl val="0"/>
              </a:rPr>
            </a:b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/>
                <a:sym typeface="Georgia"/>
                <a:rtl val="0"/>
              </a:rPr>
              <a:t>				</a:t>
            </a:r>
            <a:r>
              <a:rPr kumimoji="0" lang="en-US" sz="36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/>
                <a:sym typeface="Georgia"/>
                <a:rtl val="0"/>
              </a:rPr>
              <a:t>—</a:t>
            </a:r>
            <a:r>
              <a:rPr kumimoji="0" lang="en-US" sz="3600" b="0" i="1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/>
                <a:sym typeface="Georgia"/>
                <a:rtl val="0"/>
              </a:rPr>
              <a:t>Jessamyn</a:t>
            </a:r>
            <a:r>
              <a:rPr kumimoji="0" lang="en-US" sz="36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/>
                <a:sym typeface="Georgia"/>
                <a:rtl val="0"/>
              </a:rPr>
              <a:t> West</a:t>
            </a: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eorgia"/>
              <a:sym typeface="Georgia"/>
              <a:rtl val="0"/>
            </a:endParaRPr>
          </a:p>
        </p:txBody>
      </p:sp>
    </p:spTree>
    <p:extLst>
      <p:ext uri="{BB962C8B-B14F-4D97-AF65-F5344CB8AC3E}">
        <p14:creationId xmlns:p14="http://schemas.microsoft.com/office/powerpoint/2010/main" val="1095151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They may be too busy for a meeting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387" y="2011363"/>
            <a:ext cx="5900402" cy="4425302"/>
          </a:xfrm>
        </p:spPr>
      </p:pic>
      <p:sp>
        <p:nvSpPr>
          <p:cNvPr id="5" name="Rectangle 4"/>
          <p:cNvSpPr/>
          <p:nvPr/>
        </p:nvSpPr>
        <p:spPr>
          <a:xfrm>
            <a:off x="3034145" y="6436665"/>
            <a:ext cx="322363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solidFill>
                  <a:schemeClr val="bg1">
                    <a:lumMod val="25000"/>
                    <a:lumOff val="75000"/>
                  </a:schemeClr>
                </a:solidFill>
              </a:rPr>
              <a:t>Coffee Heart Art from publicdomainpictures.net</a:t>
            </a:r>
          </a:p>
        </p:txBody>
      </p:sp>
    </p:spTree>
    <p:extLst>
      <p:ext uri="{BB962C8B-B14F-4D97-AF65-F5344CB8AC3E}">
        <p14:creationId xmlns:p14="http://schemas.microsoft.com/office/powerpoint/2010/main" val="18887439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Reaching out the First year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Institute for Health Metrics &amp; Evaluation</a:t>
            </a:r>
          </a:p>
          <a:p>
            <a:r>
              <a:rPr lang="en-US" sz="3600" dirty="0" smtClean="0"/>
              <a:t>Center for Advanced Research Technology in the Arts &amp; Humanities</a:t>
            </a:r>
          </a:p>
          <a:p>
            <a:r>
              <a:rPr lang="en-US" sz="3600" dirty="0" smtClean="0"/>
              <a:t>Center for the Study of Demography &amp; Ecology</a:t>
            </a:r>
          </a:p>
          <a:p>
            <a:r>
              <a:rPr lang="en-US" sz="3600" dirty="0" smtClean="0"/>
              <a:t>Center for Social Science Computational Research</a:t>
            </a:r>
          </a:p>
          <a:p>
            <a:r>
              <a:rPr lang="en-US" sz="3600" dirty="0" smtClean="0"/>
              <a:t>Office of Research</a:t>
            </a:r>
          </a:p>
          <a:p>
            <a:r>
              <a:rPr lang="en-US" sz="3600" dirty="0" err="1" smtClean="0"/>
              <a:t>eScience</a:t>
            </a:r>
            <a:r>
              <a:rPr lang="en-US" sz="3600" dirty="0" smtClean="0"/>
              <a:t> Institute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249902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Survey says…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19980" t="77527" r="45641" b="13964"/>
          <a:stretch/>
        </p:blipFill>
        <p:spPr>
          <a:xfrm>
            <a:off x="712298" y="5454316"/>
            <a:ext cx="8872354" cy="1235241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1202919" y="2011680"/>
            <a:ext cx="9784080" cy="24159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tx1"/>
              </a:buClr>
              <a:buFont typeface="Wingdings" pitchFamily="2" charset="2"/>
              <a:buChar char="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400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686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9728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846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718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29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062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tx1"/>
              </a:buClr>
              <a:buFont typeface="Wingdings" pitchFamily="2" charset="2"/>
              <a:buChar char="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 smtClean="0"/>
              <a:t>PIs &amp; Co-PIs from across the campuses</a:t>
            </a:r>
          </a:p>
          <a:p>
            <a:r>
              <a:rPr lang="en-US" sz="3600" dirty="0" smtClean="0"/>
              <a:t>Grant proposals from 2010-2012</a:t>
            </a:r>
          </a:p>
          <a:p>
            <a:r>
              <a:rPr lang="en-US" sz="3600" dirty="0" smtClean="0"/>
              <a:t>Survey population &lt; 3200</a:t>
            </a:r>
          </a:p>
          <a:p>
            <a:r>
              <a:rPr lang="en-US" sz="3600" dirty="0" smtClean="0"/>
              <a:t>323 valid responses</a:t>
            </a:r>
          </a:p>
          <a:p>
            <a:r>
              <a:rPr lang="en-US" sz="3600" dirty="0" smtClean="0"/>
              <a:t>Over 100 possible interviews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20788" y="4794746"/>
            <a:ext cx="1213022" cy="1213022"/>
          </a:xfrm>
          <a:prstGeom prst="rect">
            <a:avLst/>
          </a:prstGeom>
        </p:spPr>
      </p:pic>
      <p:sp>
        <p:nvSpPr>
          <p:cNvPr id="7" name="Curved Down Arrow 6"/>
          <p:cNvSpPr/>
          <p:nvPr/>
        </p:nvSpPr>
        <p:spPr>
          <a:xfrm rot="21246739" flipH="1">
            <a:off x="6687252" y="5060307"/>
            <a:ext cx="2200671" cy="695141"/>
          </a:xfrm>
          <a:prstGeom prst="curvedDownArrow">
            <a:avLst>
              <a:gd name="adj1" fmla="val 25000"/>
              <a:gd name="adj2" fmla="val 54284"/>
              <a:gd name="adj3" fmla="val 4554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1471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1659" y="300218"/>
            <a:ext cx="9784080" cy="1508760"/>
          </a:xfrm>
        </p:spPr>
        <p:txBody>
          <a:bodyPr/>
          <a:lstStyle/>
          <a:p>
            <a:r>
              <a:rPr lang="en-US" dirty="0" smtClean="0"/>
              <a:t>tips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1659" y="1941095"/>
            <a:ext cx="10652194" cy="4732421"/>
          </a:xfrm>
        </p:spPr>
        <p:txBody>
          <a:bodyPr>
            <a:normAutofit fontScale="92500" lnSpcReduction="10000"/>
          </a:bodyPr>
          <a:lstStyle/>
          <a:p>
            <a:r>
              <a:rPr lang="en-US" sz="3200" dirty="0" smtClean="0"/>
              <a:t>Look at what’s </a:t>
            </a:r>
            <a:r>
              <a:rPr lang="en-US" sz="3200" dirty="0"/>
              <a:t>already out there:  </a:t>
            </a:r>
            <a:r>
              <a:rPr lang="en-US" sz="3200" dirty="0">
                <a:hlinkClick r:id="rId3"/>
              </a:rPr>
              <a:t>http://</a:t>
            </a:r>
            <a:r>
              <a:rPr lang="en-US" sz="3200" dirty="0" smtClean="0">
                <a:hlinkClick r:id="rId3"/>
              </a:rPr>
              <a:t>www.citeulike.org/group/18394</a:t>
            </a:r>
            <a:endParaRPr lang="en-US" sz="3200" dirty="0" smtClean="0"/>
          </a:p>
          <a:p>
            <a:r>
              <a:rPr lang="en-US" sz="3200" dirty="0" smtClean="0"/>
              <a:t>Plan for the time it will take.  Give yourself (and tell someone else) a deadline.</a:t>
            </a:r>
          </a:p>
          <a:p>
            <a:r>
              <a:rPr lang="en-US" sz="3200" dirty="0" smtClean="0"/>
              <a:t>Keep it short.</a:t>
            </a:r>
          </a:p>
          <a:p>
            <a:r>
              <a:rPr lang="en-US" sz="3200" dirty="0" smtClean="0"/>
              <a:t>Don’t ask a question when you can get the information another way.</a:t>
            </a:r>
          </a:p>
          <a:p>
            <a:r>
              <a:rPr lang="en-US" sz="3200" dirty="0" smtClean="0"/>
              <a:t>Only ask questions that give you actionable intel.</a:t>
            </a:r>
          </a:p>
          <a:p>
            <a:r>
              <a:rPr lang="en-US" sz="3200" dirty="0" smtClean="0"/>
              <a:t>SHARE WHAT YOU LEARNED and how you acted on the feedback.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17996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OUTREACH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2919" y="2011679"/>
            <a:ext cx="4094619" cy="4517457"/>
          </a:xfrm>
        </p:spPr>
        <p:txBody>
          <a:bodyPr>
            <a:normAutofit/>
          </a:bodyPr>
          <a:lstStyle/>
          <a:p>
            <a:r>
              <a:rPr lang="en-US" sz="4000" dirty="0" smtClean="0"/>
              <a:t>Conferences</a:t>
            </a:r>
          </a:p>
          <a:p>
            <a:r>
              <a:rPr lang="en-US" sz="4000" dirty="0" smtClean="0"/>
              <a:t>Working Groups</a:t>
            </a:r>
          </a:p>
          <a:p>
            <a:r>
              <a:rPr lang="en-US" sz="4000" dirty="0" smtClean="0"/>
              <a:t>Workshops</a:t>
            </a:r>
          </a:p>
          <a:p>
            <a:r>
              <a:rPr lang="en-US" sz="4000" dirty="0" smtClean="0"/>
              <a:t>Publications</a:t>
            </a:r>
          </a:p>
          <a:p>
            <a:r>
              <a:rPr lang="en-US" sz="4000" dirty="0" smtClean="0"/>
              <a:t>Webinars</a:t>
            </a:r>
          </a:p>
          <a:p>
            <a:r>
              <a:rPr lang="en-US" sz="4000" dirty="0" smtClean="0"/>
              <a:t>Regional Org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16" name="Shape 141"/>
          <p:cNvSpPr/>
          <p:nvPr/>
        </p:nvSpPr>
        <p:spPr>
          <a:xfrm>
            <a:off x="6941111" y="1918587"/>
            <a:ext cx="2170752" cy="44087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17" name="Shape 142"/>
          <p:cNvSpPr/>
          <p:nvPr/>
        </p:nvSpPr>
        <p:spPr>
          <a:xfrm>
            <a:off x="6768889" y="456517"/>
            <a:ext cx="2041003" cy="6096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</p:sp>
      <p:sp>
        <p:nvSpPr>
          <p:cNvPr id="18" name="Shape 143"/>
          <p:cNvSpPr/>
          <p:nvPr/>
        </p:nvSpPr>
        <p:spPr>
          <a:xfrm>
            <a:off x="10623054" y="2874283"/>
            <a:ext cx="1141694" cy="1135717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</p:sp>
      <p:sp>
        <p:nvSpPr>
          <p:cNvPr id="19" name="Shape 144"/>
          <p:cNvSpPr/>
          <p:nvPr/>
        </p:nvSpPr>
        <p:spPr>
          <a:xfrm>
            <a:off x="9490770" y="5354195"/>
            <a:ext cx="2304662" cy="759451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</p:sp>
      <p:pic>
        <p:nvPicPr>
          <p:cNvPr id="20" name="Picture 2" descr="https://encrypted-tbn3.gstatic.com/images?q=tbn:ANd9GcT3geGCdRiZ86NVqXKcjfyvVGbUmj3DRF3SeDGNRjXspipHkaPUlQ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0770" y="851599"/>
            <a:ext cx="2331792" cy="561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https://encrypted-tbn3.gstatic.com/images?q=tbn:ANd9GcTVOWiuOcsripWcL-jUW0EBEaCvIuZEUh_lphFT3oTDCbdVgMKBCQ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202" y="5444065"/>
            <a:ext cx="1752600" cy="579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https://encrypted-tbn2.gstatic.com/images?q=tbn:ANd9GcQZHKnKEJyUxiyaeuXy9hxFnVE9NRX1ifVMklFZOXYHDrP0ho4f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347796" y="2815724"/>
            <a:ext cx="1307701" cy="125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8" descr="https://encrypted-tbn2.gstatic.com/images?q=tbn:ANd9GcTHc2gu7RI_8-adYT_PVYBeeJazXLM3zWA-d_NGQ6m8Cn_m-Gxr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095" y="4391809"/>
            <a:ext cx="150495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5022" y="2043542"/>
            <a:ext cx="1817759" cy="706906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9093" y="4390495"/>
            <a:ext cx="2038350" cy="48300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602" y="4025443"/>
            <a:ext cx="1828800" cy="1213104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487" y="2976839"/>
            <a:ext cx="2295525" cy="713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9640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INREACH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fontAlgn="base">
              <a:buNone/>
            </a:pPr>
            <a:r>
              <a:rPr lang="en-US" sz="3200" u="sng" dirty="0" smtClean="0"/>
              <a:t>INFORMAL</a:t>
            </a:r>
            <a:endParaRPr lang="en-US" sz="3200" u="sng" dirty="0"/>
          </a:p>
          <a:p>
            <a:pPr lvl="1" fontAlgn="base"/>
            <a:r>
              <a:rPr lang="en-US" sz="3200" dirty="0"/>
              <a:t>Brown bags</a:t>
            </a:r>
          </a:p>
          <a:p>
            <a:pPr lvl="1" fontAlgn="base">
              <a:spcAft>
                <a:spcPts val="600"/>
              </a:spcAft>
            </a:pPr>
            <a:r>
              <a:rPr lang="en-US" sz="3200" dirty="0"/>
              <a:t>Data Cafes</a:t>
            </a:r>
          </a:p>
          <a:p>
            <a:pPr marL="0" indent="0" fontAlgn="base">
              <a:buNone/>
            </a:pPr>
            <a:r>
              <a:rPr lang="en-US" sz="3200" u="sng" dirty="0" smtClean="0"/>
              <a:t>FORMAL</a:t>
            </a:r>
            <a:endParaRPr lang="en-US" sz="3200" u="sng" dirty="0"/>
          </a:p>
          <a:p>
            <a:pPr lvl="1" fontAlgn="base"/>
            <a:r>
              <a:rPr lang="en-US" sz="3200" dirty="0"/>
              <a:t>Data Services forums</a:t>
            </a:r>
          </a:p>
          <a:p>
            <a:pPr lvl="1" fontAlgn="base"/>
            <a:r>
              <a:rPr lang="en-US" sz="3200" dirty="0"/>
              <a:t>Workshops</a:t>
            </a:r>
          </a:p>
          <a:p>
            <a:pPr lvl="1" fontAlgn="base"/>
            <a:r>
              <a:rPr lang="en-US" sz="3200" dirty="0"/>
              <a:t>Invited </a:t>
            </a:r>
            <a:r>
              <a:rPr lang="en-US" sz="3200" dirty="0" smtClean="0"/>
              <a:t>speakers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2862" y="834189"/>
            <a:ext cx="6181559" cy="4636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74091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anded">
  <a:themeElements>
    <a:clrScheme name="Banded">
      <a:dk1>
        <a:srgbClr val="2C2C2C"/>
      </a:dk1>
      <a:lt1>
        <a:srgbClr val="FFFFFF"/>
      </a:lt1>
      <a:dk2>
        <a:srgbClr val="099BDD"/>
      </a:dk2>
      <a:lt2>
        <a:srgbClr val="F2F2F2"/>
      </a:lt2>
      <a:accent1>
        <a:srgbClr val="FFC000"/>
      </a:accent1>
      <a:accent2>
        <a:srgbClr val="A5D028"/>
      </a:accent2>
      <a:accent3>
        <a:srgbClr val="08CC78"/>
      </a:accent3>
      <a:accent4>
        <a:srgbClr val="F24099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Banded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nd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anded" id="{98DFF888-2449-4D28-977C-6306C017633E}" vid="{9792607F-9579-4224-82FF-9C88C3E1E53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TM03090430[[fn=Banded]]</Template>
  <TotalTime>4266</TotalTime>
  <Words>862</Words>
  <Application>Microsoft Macintosh PowerPoint</Application>
  <PresentationFormat>Custom</PresentationFormat>
  <Paragraphs>190</Paragraphs>
  <Slides>15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Banded</vt:lpstr>
      <vt:lpstr>Data Advocacy</vt:lpstr>
      <vt:lpstr>What is…</vt:lpstr>
      <vt:lpstr>It’s All about who you know</vt:lpstr>
      <vt:lpstr>They may be too busy for a meeting</vt:lpstr>
      <vt:lpstr>Reaching out the First year</vt:lpstr>
      <vt:lpstr>Survey says…</vt:lpstr>
      <vt:lpstr>tips</vt:lpstr>
      <vt:lpstr>OUTREACH</vt:lpstr>
      <vt:lpstr>INREACH</vt:lpstr>
      <vt:lpstr>LIKE MOZILLA</vt:lpstr>
      <vt:lpstr>LIKE MOZILLA</vt:lpstr>
      <vt:lpstr>LIKE MOZILLA</vt:lpstr>
      <vt:lpstr>Key points</vt:lpstr>
      <vt:lpstr>Collaborate with US</vt:lpstr>
      <vt:lpstr>RESOURCES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Data-Enabled Scientific Discovery and Learning</dc:title>
  <dc:creator>swright</dc:creator>
  <cp:lastModifiedBy>Oliver Bendorf</cp:lastModifiedBy>
  <cp:revision>49</cp:revision>
  <dcterms:created xsi:type="dcterms:W3CDTF">2016-05-06T15:44:53Z</dcterms:created>
  <dcterms:modified xsi:type="dcterms:W3CDTF">2016-05-26T18:35:37Z</dcterms:modified>
</cp:coreProperties>
</file>